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</p:sldIdLst>
  <p:sldSz cx="9144000" cy="6858000" type="screen4x3"/>
  <p:notesSz cx="6858000" cy="9144000"/>
  <p:embeddedFontLst>
    <p:embeddedFont>
      <p:font typeface="Angsana New" pitchFamily="18" charset="-34"/>
      <p:regular r:id="rId9"/>
      <p:bold r:id="rId10"/>
      <p:italic r:id="rId11"/>
      <p:boldItalic r:id="rId12"/>
    </p:embeddedFont>
    <p:embeddedFont>
      <p:font typeface="TH SarabunPSK" charset="-34"/>
      <p:regular r:id="rId13"/>
      <p:bold r:id="rId14"/>
      <p:italic r:id="rId15"/>
      <p:boldItalic r:id="rId16"/>
    </p:embeddedFont>
    <p:embeddedFont>
      <p:font typeface="Cordia New" pitchFamily="34" charset="-34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97E4-8F93-4604-A724-B8EFAEB57460}" type="datetimeFigureOut">
              <a:rPr lang="th-TH" smtClean="0"/>
              <a:t>03/06/57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C20-DAFD-4738-BEF1-5A07D7A900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584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97E4-8F93-4604-A724-B8EFAEB57460}" type="datetimeFigureOut">
              <a:rPr lang="th-TH" smtClean="0"/>
              <a:t>03/06/57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C20-DAFD-4738-BEF1-5A07D7A900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967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97E4-8F93-4604-A724-B8EFAEB57460}" type="datetimeFigureOut">
              <a:rPr lang="th-TH" smtClean="0"/>
              <a:t>03/06/57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C20-DAFD-4738-BEF1-5A07D7A900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17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97E4-8F93-4604-A724-B8EFAEB57460}" type="datetimeFigureOut">
              <a:rPr lang="th-TH" smtClean="0"/>
              <a:t>03/06/57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C20-DAFD-4738-BEF1-5A07D7A900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958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97E4-8F93-4604-A724-B8EFAEB57460}" type="datetimeFigureOut">
              <a:rPr lang="th-TH" smtClean="0"/>
              <a:t>03/06/57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C20-DAFD-4738-BEF1-5A07D7A900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307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97E4-8F93-4604-A724-B8EFAEB57460}" type="datetimeFigureOut">
              <a:rPr lang="th-TH" smtClean="0"/>
              <a:t>03/06/57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C20-DAFD-4738-BEF1-5A07D7A900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5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97E4-8F93-4604-A724-B8EFAEB57460}" type="datetimeFigureOut">
              <a:rPr lang="th-TH" smtClean="0"/>
              <a:t>03/06/57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C20-DAFD-4738-BEF1-5A07D7A900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372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97E4-8F93-4604-A724-B8EFAEB57460}" type="datetimeFigureOut">
              <a:rPr lang="th-TH" smtClean="0"/>
              <a:t>03/06/57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C20-DAFD-4738-BEF1-5A07D7A900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170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97E4-8F93-4604-A724-B8EFAEB57460}" type="datetimeFigureOut">
              <a:rPr lang="th-TH" smtClean="0"/>
              <a:t>03/06/57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C20-DAFD-4738-BEF1-5A07D7A900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703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97E4-8F93-4604-A724-B8EFAEB57460}" type="datetimeFigureOut">
              <a:rPr lang="th-TH" smtClean="0"/>
              <a:t>03/06/57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C20-DAFD-4738-BEF1-5A07D7A900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34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97E4-8F93-4604-A724-B8EFAEB57460}" type="datetimeFigureOut">
              <a:rPr lang="th-TH" smtClean="0"/>
              <a:t>03/06/57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C20-DAFD-4738-BEF1-5A07D7A900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427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97E4-8F93-4604-A724-B8EFAEB57460}" type="datetimeFigureOut">
              <a:rPr lang="th-TH" smtClean="0"/>
              <a:t>03/06/57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8C20-DAFD-4738-BEF1-5A07D7A900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236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broadcast.nbtc.go.th/TVDigital/img/255706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roadcast.nbtc.go.th/TVDigital/img/255705.png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hyperlink" Target="http://broadcast.nbtc.go.th/TVDigital/img/255704.png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broadcast.nbtc.go.th/TVDigital/img/255712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roadcast.nbtc.go.th/TVDigital/img/255710.png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hyperlink" Target="http://broadcast.nbtc.go.th/TVDigital/img/255708.png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broadcast.nbtc.go.th/TVDigital/img/255806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roadcast.nbtc.go.th/TVDigital/img/255804.png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hyperlink" Target="http://broadcast.nbtc.go.th/TVDigital/img/255802.png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URAKIT\Desktop\BG power-01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1" cy="16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URAKIT\Desktop\BG power-01 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9"/>
            <a:ext cx="9144001" cy="23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431404"/>
            <a:ext cx="40005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3071862"/>
            <a:ext cx="5807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ผู้นำเข้า: บริษัท ยูซีไอ คอร์ปอเรชั่น จำกัด</a:t>
            </a:r>
          </a:p>
          <a:p>
            <a:pPr algn="ctr"/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โดยใช้ภายใต้ชื่อ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UCI </a:t>
            </a:r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รุ่น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DVB-T1601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0820" y="4449306"/>
            <a:ext cx="7069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ผลิตภัณฑ์ของบริษัท ยูซีไอ คอร์ปอเรชั่น จำกัด ได้รับใบอนุญาตจาก สำนักงาน กสทช.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ผลิตภัณฑ์ของบริษัท ยูซีไอ คอร์ปอเรชั่น จำกัด ได้รับการรับรองจากสำนักงานมาตราฐานอุสาหกรรม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52" y="5236958"/>
            <a:ext cx="2045896" cy="65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2425" y="643335"/>
            <a:ext cx="53158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H SarabunPSK" pitchFamily="34" charset="-34"/>
                <a:cs typeface="TH SarabunPSK" pitchFamily="34" charset="-34"/>
              </a:rPr>
              <a:t>เครื่องรับโทรทัศน์ระบบดิจิตอลทีวี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1" name="Picture 7" descr="C:\Users\SURAKIT\Desktop\Untitled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0965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5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URAKIT\Desktop\BG power-01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1" cy="16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URAKIT\Desktop\BG power-01 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9"/>
            <a:ext cx="9144001" cy="23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SURAKIT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0965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:\2123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46" y="148926"/>
            <a:ext cx="3950886" cy="57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SURAKIT\Desktop\BG power-01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1" cy="16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SURAKIT\Desktop\BG power-01 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9"/>
            <a:ext cx="9144001" cy="23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URAKIT\Desktop\STB Posters\S__14994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147"/>
            <a:ext cx="5760640" cy="53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SURAKIT\Desktop\Untitled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0965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5570656"/>
            <a:ext cx="4525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กลุ่มงานมาตรฐานและเทคโนโลยีกระจายเสียงและโทรทัศน์ (ทส.) สำนักงาน กสทช.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41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RAKIT\Desktop\STB Posters\TVChannels-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2903"/>
            <a:ext cx="6365926" cy="51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SURAKIT\Desktop\BG power-01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1" cy="16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SURAKIT\Desktop\BG power-01 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9"/>
            <a:ext cx="9144001" cy="23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SURAKIT\Desktop\Untitled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0965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5611887"/>
            <a:ext cx="4525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กลุ่มงานมาตรฐานและเทคโนโลยีกระจายเสียงและโทรทัศน์ (ทส.) สำนักงาน กสทช.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72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SURAKIT\Desktop\BG power-01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1" cy="16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URAKIT\Desktop\BG power-01 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9"/>
            <a:ext cx="9144001" cy="23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พื้นที่ครอบคลุมสัญญาณโทรทัศน์ภาคพื้นดินในระบบดิจิตอล (สถานีหลัก) ในระยะที่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ตามผลการวิเคราะห์โดย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ซอฟต์แวร์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http://broadcast.nbtc.go.th/TVDigital/img/255704_1.pn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72816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broadcast.nbtc.go.th/TVDigital/img/255705_1.pn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500" y="1784226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broadcast.nbtc.go.th/TVDigital/img/255706_1.png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1810883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141277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ระยะที่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1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72514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เมษายน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2557 </a:t>
            </a:r>
            <a:br>
              <a:rPr lang="en-US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สถานีหลัก : กรุงเทพมหานคร นครราชสีมา เชียงใหม่ สงขลา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725145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พฤษภาคม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2557 </a:t>
            </a:r>
            <a:br>
              <a:rPr lang="en-US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สถานีหลัก : อุบลราชธานี สุราษฎร์ธานี ระยอง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465313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มิถุนายน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2557 </a:t>
            </a:r>
            <a:br>
              <a:rPr lang="en-US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สถานีหลัก : สิงห์บุรี สุโขทัย ขอนแก่น อุดรธานี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Picture 7" descr="C:\Users\SURAKIT\Desktop\Untitled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0965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1560" y="5589240"/>
            <a:ext cx="5144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กลุ่มงานมาตรฐานและเทคโนโลยีกระจายเสียงและโทรทัศน์ (ทส.) สำนักงาน กสทช.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71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SURAKIT\Desktop\BG power-01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1" cy="16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SURAKIT\Desktop\BG power-01 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9"/>
            <a:ext cx="9144001" cy="23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4" descr="Description: http://broadcast.nbtc.go.th/TVDigital/img/255708_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7044"/>
            <a:ext cx="2016224" cy="28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escription: http://broadcast.nbtc.go.th/TVDigital/img/255710_1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28038"/>
            <a:ext cx="1885853" cy="26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6" descr="Description: http://broadcast.nbtc.go.th/TVDigital/img/255712_1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80543"/>
            <a:ext cx="2016224" cy="28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122869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ระยะที่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0466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พื้นที่ครอบคลุมสัญญาณโทรทัศน์ภาคพื้นดินในระบบดิจิตอล (สถานีหลัก) ในระยะที่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ตามผลการวิเคราะห์โดย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ซอฟต์แวร์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6520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สิงหาคม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2557 </a:t>
            </a:r>
            <a:br>
              <a:rPr lang="en-US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สถานีหลัก : ร้อยเอ็ด เชียงราย สระแก้ว นครสวรรค์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465202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ตุลาคม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2557 </a:t>
            </a:r>
            <a:br>
              <a:rPr lang="en-US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สถานีหลัก : นครศรีธรรมราช ภูเก็ต ตรัง ลำปาง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3920" y="4651473"/>
            <a:ext cx="1852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ธันวาคม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2557 </a:t>
            </a:r>
            <a:br>
              <a:rPr lang="en-US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สถานีหลัก : สกลนคร สุรินทร์ น่าน เพชรบูรณ์ ประจวบคีรีขันธ์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Picture 7" descr="C:\Users\SURAKIT\Desktop\Untitled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0965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5144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กลุ่มงานมาตรฐานและเทคโนโลยีกระจายเสียงและโทรทัศน์ (ทส.) สำนักงาน กสทช.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67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SURAKIT\Desktop\BG power-01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1" cy="16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SURAKIT\Desktop\BG power-01 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9"/>
            <a:ext cx="9144001" cy="23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Description: http://broadcast.nbtc.go.th/TVDigital/img/255802_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31" y="173662"/>
            <a:ext cx="2086401" cy="26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Description: http://broadcast.nbtc.go.th/TVDigital/img/255804_1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12" y="122214"/>
            <a:ext cx="2108953" cy="26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Description: http://broadcast.nbtc.go.th/TVDigital/img/255806_1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602"/>
            <a:ext cx="2081147" cy="26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208" y="263746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กุมภาพันธ์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2558 </a:t>
            </a:r>
            <a:br>
              <a:rPr lang="en-US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สถานีหลัก : กาญจนบุรี ชุมพร ตราด มุกดาหาร ตาก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63746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เมษายน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2558 </a:t>
            </a:r>
            <a:br>
              <a:rPr lang="en-US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สถานีหลัก : แม่ฮ่องสอน ระนอง เลย ชัยภูมิ แพร่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7896" y="2636912"/>
            <a:ext cx="185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มิถุนายน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2558 </a:t>
            </a:r>
            <a:br>
              <a:rPr lang="en-US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สถานีหลัก : สตูล อุตรดิตถ์ บึงกาฬ ศรีสะเกษ ยะลา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429000"/>
            <a:ext cx="748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 </a:t>
            </a:r>
            <a:br>
              <a:rPr lang="en-US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รูปแสดงพื้นที่ครอบคลุมสัญญาณนี้จัดทำขึ้นโดยอาศัยแบบจำลองการแพร่กระจายคลื่นประกอบกับข้อมูลทางเทคนิคของผู้ให้บริการโครงข่ายเฉพาะในส่วนของสถานีหลัก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39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สถานี และอาศัยข้อมูลภูมิประเทศในการคำนวณด้วย ทั้งนี้ การจัดหาอุปกรณ์หรือติดตั้งโครงข่ายในสภาพพื้นที่จริงอาจมีความแตกต่างจากแบบจำลองบ้าง โดยการวิเคราะห์นี้ได้คำนวณจากพื้นที่ครอบคลุมสัญญาณในลักษณะ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Fixed Rooftop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ดังนั้นการรับสัญญาณในลักษณะ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Portable Indoor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จะมีความแตกต่างบ้างขึ้นกับปัจจัยของสิ่งแวดล้อม อาทิ ตึกสูง อาคาร บ้าน หรือสิ่งกีดขวางต่างๆ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 </a:t>
            </a:r>
            <a:br>
              <a:rPr lang="en-US" sz="1600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การขยายโครงข่ายระยะที่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3 (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ปีที่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3)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และระยะที่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4 (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ปีที่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มีเป้าหมายครอบคลุมจำนวนครัวเรือนไม่น้อยกว่า ร้อยละ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90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และร้อยละ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95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ตามลำดับ โดยอาศัยการติดตั้งสถานีเสริมเป็นการเพิ่มเติม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pPr fontAlgn="base"/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pPr fontAlgn="base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งานมาตรฐานและเทคโนโลยีกระจายเสียงและโทรทัศน์ (ทส.) สำนักงาน กสทช.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7" descr="C:\Users\SURAKIT\Desktop\Untitled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0965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190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Angsana New</vt:lpstr>
      <vt:lpstr>TH SarabunPSK</vt:lpstr>
      <vt:lpstr>Cordia New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SURAKIT</dc:creator>
  <cp:lastModifiedBy>SURAKIT</cp:lastModifiedBy>
  <cp:revision>9</cp:revision>
  <dcterms:created xsi:type="dcterms:W3CDTF">2014-06-03T06:34:18Z</dcterms:created>
  <dcterms:modified xsi:type="dcterms:W3CDTF">2014-06-03T09:20:07Z</dcterms:modified>
</cp:coreProperties>
</file>